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71" r:id="rId4"/>
    <p:sldId id="262" r:id="rId5"/>
    <p:sldId id="274" r:id="rId6"/>
    <p:sldId id="265" r:id="rId7"/>
    <p:sldId id="275" r:id="rId8"/>
    <p:sldId id="276" r:id="rId9"/>
    <p:sldId id="266" r:id="rId10"/>
    <p:sldId id="273" r:id="rId11"/>
    <p:sldId id="267" r:id="rId12"/>
    <p:sldId id="281" r:id="rId13"/>
    <p:sldId id="277" r:id="rId14"/>
    <p:sldId id="278" r:id="rId15"/>
    <p:sldId id="279" r:id="rId16"/>
  </p:sldIdLst>
  <p:sldSz cx="12192000" cy="6858000"/>
  <p:notesSz cx="6858000" cy="91440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Oswald" panose="020B0604020202020204" charset="0"/>
      <p:regular r:id="rId28"/>
      <p:bold r:id="rId29"/>
    </p:embeddedFont>
    <p:embeddedFont>
      <p:font typeface="Bahnschrift SemiCondensed" panose="020B0502040204020203" pitchFamily="34" charset="0"/>
      <p:regular r:id="rId30"/>
      <p:bold r:id="rId31"/>
    </p:embeddedFont>
    <p:embeddedFont>
      <p:font typeface="Bahnschrift SemiBold" panose="020B0502040204020203" pitchFamily="34" charset="0"/>
      <p:bold r:id="rId32"/>
    </p:embeddedFont>
    <p:embeddedFont>
      <p:font typeface="Raleway SemiBold" panose="020B0604020202020204" charset="0"/>
      <p:bold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84E"/>
    <a:srgbClr val="6F9056"/>
    <a:srgbClr val="C9CE88"/>
    <a:srgbClr val="71B0B3"/>
    <a:srgbClr val="8CCAFE"/>
    <a:srgbClr val="0157A0"/>
    <a:srgbClr val="F4A162"/>
    <a:srgbClr val="E5CC71"/>
    <a:srgbClr val="E69D70"/>
    <a:srgbClr val="F86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9899" autoAdjust="0"/>
  </p:normalViewPr>
  <p:slideViewPr>
    <p:cSldViewPr snapToGrid="0">
      <p:cViewPr>
        <p:scale>
          <a:sx n="123" d="100"/>
          <a:sy n="123" d="100"/>
        </p:scale>
        <p:origin x="-114" y="-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50F9D-11FE-41D8-A1B7-147F926302C3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33526-C1D7-4828-8E02-E37CAF6D54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252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E33FD9-2DB2-4227-9A0C-FE1D81DF2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88F19ED-6E41-4708-9CCA-3E6C4C941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0DB78B-260F-4625-A6CA-7D852A6C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320583F-C6CA-4EC2-AF3F-96D48E81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1DA2AB-0715-4039-94B8-6743CF79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0177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2EDB22-9FB3-4838-93C1-F6050A804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7C63B7E-1660-42FA-BC4A-425CCA9A2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757809-0884-4220-8528-45B3BFE8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26930B6-164B-47D2-8563-E0ABD528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1E71326-F35B-4ED8-B567-7A8821EF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549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90FF2C3-D53A-40EE-8A6F-B1787B582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B4D1122-0470-4FF7-8333-FBFB851C2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9A55AC-3C5C-46C4-98F0-50E5A01AE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72631F8-C1FE-4A99-9CF8-B9E5DF2B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6B8AEDF-B9F2-4B04-8261-325811A9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810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D17224-C2C5-4242-8877-2103D0FA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C8D988-5E0E-4117-8CD5-1FAD5891D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3F3A26-FDFB-4003-A444-F42CCFEE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6B034-A2FD-4B42-B6D7-ACDF226D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01060A-5071-40D3-B901-98750E68C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767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9E3130-584D-4E24-BD5B-C0DFD33B0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76A9343-8EE2-4ACD-BEC2-B506FF72E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B27F72-7BE2-44BF-8474-4840EA3D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330D400-9C74-4299-A7DC-A4CBD606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48B679-D686-47FF-836E-6053DC54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4167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D08213-B4D0-4342-B0A0-3C43B56F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030299-D9D0-4DCE-9561-04B8CBDA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8D2C6A7-E986-42A2-8B52-599A8AAD5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BB2D3D1-2F1A-49AF-9D1E-908F04F58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3564AE9-0F28-4F00-87DD-415D3C5E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24120F7-3983-4D73-B3DE-6510F75A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245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78E5DF-71EC-4100-BBF3-0238FC2B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0BE6A6A-95FD-4079-8405-A3A2C5289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D3733CF-C2EF-4AA3-8264-D3D3F7C71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1D8B295-9E5F-440B-9757-FA9FF5949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DA23AC9-D74D-43AA-95A4-27B8A65CD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A60B937-4A8B-4EF3-9F0D-F76EA61D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D9F8768-C7AB-4FFC-AFB4-57B4C0CA0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E4A65A8-0458-4F45-A977-E22D0010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44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1D8848-915F-426A-A1CB-C289DC17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A3F9432-B5E5-4FA6-8F21-FE04F85F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3A632E6-568F-4CC6-8C55-988228DA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44BA411-FF09-4DA1-AF72-86782B3E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659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70AFF81-8C03-4719-AA0F-5FB9277E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89AC0E9-AC03-485C-AF0E-AFACABFA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D44342F-752B-473B-8491-2B061F8A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730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A7BD61-8477-49F9-BBD7-CF38211F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9B3845-A2B4-475C-8002-CED4532B4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B280DE3-F290-40D2-976F-4F56937C5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3EE5E19-17DC-40F9-AED7-4C290AD1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E400C1-4BB3-4544-80A2-A8991F2B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446AAB7-093C-4A2F-97E8-6AF834B4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981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3D8F79-5A87-4BA3-9FDE-E01F66BA7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F64C41A-BA9F-4FAF-B30D-5FD29AEE2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652588-6949-4BD3-9E2A-3D8110FD3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21763C6-A597-413D-9CD2-10A248E25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87F349B-B5D7-4DB2-8B3C-5B0DB907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92148C6-ABEA-4277-A4BC-658B3E5D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793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3C8C27B-4596-4153-8230-ADF8DD75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E1652B-300C-4EF8-A881-9E616E6D7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A27314-8961-496E-A9C5-D9C6414FE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D2752-4D4A-44B9-B25C-C06235585955}" type="datetimeFigureOut">
              <a:rPr lang="en-SG" smtClean="0"/>
              <a:t>15/7/2019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60ED61-4C0C-4F26-A77A-23D79CB5D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84048A6-B7BB-4D7D-A35F-84037F703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9D2CD-A52B-4802-9448-DD28CC64E13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81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576F68EB-FC03-425D-B464-0C667709CDB0}"/>
              </a:ext>
            </a:extLst>
          </p:cNvPr>
          <p:cNvGrpSpPr/>
          <p:nvPr/>
        </p:nvGrpSpPr>
        <p:grpSpPr>
          <a:xfrm>
            <a:off x="1890944" y="508277"/>
            <a:ext cx="9618173" cy="6815801"/>
            <a:chOff x="2317070" y="127574"/>
            <a:chExt cx="8287215" cy="6054513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A402B2F-D3BC-41B5-B288-B00F952C3FEC}"/>
                </a:ext>
              </a:extLst>
            </p:cNvPr>
            <p:cNvSpPr txBox="1"/>
            <p:nvPr/>
          </p:nvSpPr>
          <p:spPr>
            <a:xfrm>
              <a:off x="3466729" y="2835310"/>
              <a:ext cx="4580878" cy="193899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6000" dirty="0">
                  <a:latin typeface="Raleway SemiBold" panose="020B0703030101060003" pitchFamily="34" charset="0"/>
                </a:rPr>
                <a:t>MUNCH MANAGER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82E5585-8FF4-4AEF-B03D-38D6715AF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20" b="96393" l="9909" r="89977">
                          <a14:foregroundMark x1="17654" y1="74549" x2="22665" y2="61122"/>
                          <a14:foregroundMark x1="22665" y1="61122" x2="38383" y2="44489"/>
                          <a14:foregroundMark x1="38383" y1="44489" x2="58542" y2="41483"/>
                          <a14:foregroundMark x1="58542" y1="41483" x2="64591" y2="43055"/>
                          <a14:foregroundMark x1="69223" y1="45402" x2="82118" y2="71142"/>
                          <a14:foregroundMark x1="82118" y1="71142" x2="76651" y2="85972"/>
                          <a14:foregroundMark x1="76651" y1="85972" x2="49431" y2="96393"/>
                          <a14:foregroundMark x1="49431" y1="96393" x2="21185" y2="88978"/>
                          <a14:foregroundMark x1="21185" y1="88978" x2="15718" y2="76754"/>
                          <a14:foregroundMark x1="15718" y1="76754" x2="28360" y2="68136"/>
                          <a14:foregroundMark x1="28360" y1="68136" x2="51139" y2="66934"/>
                          <a14:foregroundMark x1="51139" y1="66934" x2="71412" y2="67335"/>
                          <a14:foregroundMark x1="71412" y1="67335" x2="65148" y2="53106"/>
                          <a14:foregroundMark x1="65148" y1="53106" x2="43394" y2="57916"/>
                          <a14:foregroundMark x1="43394" y1="57916" x2="34396" y2="63527"/>
                          <a14:foregroundMark x1="34396" y1="63527" x2="34396" y2="63527"/>
                          <a14:foregroundMark x1="57175" y1="94589" x2="76879" y2="91583"/>
                          <a14:foregroundMark x1="76879" y1="91583" x2="84624" y2="83567"/>
                          <a14:foregroundMark x1="84624" y1="83567" x2="81777" y2="67335"/>
                          <a14:foregroundMark x1="81777" y1="67335" x2="68793" y2="47495"/>
                          <a14:foregroundMark x1="62073" y1="16834" x2="62073" y2="23848"/>
                          <a14:foregroundMark x1="75854" y1="18437" x2="74829" y2="24248"/>
                          <a14:foregroundMark x1="82802" y1="36273" x2="85535" y2="33667"/>
                          <a14:backgroundMark x1="67084" y1="42485" x2="69021" y2="43687"/>
                          <a14:backgroundMark x1="69021" y1="44689" x2="69021" y2="44689"/>
                          <a14:backgroundMark x1="64579" y1="43086" x2="69590" y2="44489"/>
                          <a14:backgroundMark x1="15490" y1="76954" x2="15945" y2="75752"/>
                          <a14:backgroundMark x1="15945" y1="77355" x2="16173" y2="72144"/>
                          <a14:backgroundMark x1="16173" y1="76553" x2="16173" y2="76553"/>
                        </a14:backgroundRemoval>
                      </a14:imgEffect>
                    </a14:imgLayer>
                  </a14:imgProps>
                </a:ext>
              </a:extLst>
            </a:blip>
            <a:srcRect t="39462"/>
            <a:stretch/>
          </p:blipFill>
          <p:spPr>
            <a:xfrm>
              <a:off x="2317070" y="565250"/>
              <a:ext cx="6880196" cy="236719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1D456255-F815-4100-A89A-7B0AD459F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9926"/>
            <a:stretch/>
          </p:blipFill>
          <p:spPr>
            <a:xfrm>
              <a:off x="3255581" y="4442267"/>
              <a:ext cx="5038686" cy="17398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1043B5C9-DB69-49F3-9F53-4CB63DC87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20" b="96393" l="9909" r="89977">
                          <a14:foregroundMark x1="17654" y1="74549" x2="22665" y2="61122"/>
                          <a14:foregroundMark x1="22665" y1="61122" x2="38383" y2="44489"/>
                          <a14:foregroundMark x1="38383" y1="44489" x2="58542" y2="41483"/>
                          <a14:foregroundMark x1="58542" y1="41483" x2="64591" y2="43055"/>
                          <a14:foregroundMark x1="69223" y1="45402" x2="82118" y2="71142"/>
                          <a14:foregroundMark x1="82118" y1="71142" x2="76651" y2="85972"/>
                          <a14:foregroundMark x1="76651" y1="85972" x2="49431" y2="96393"/>
                          <a14:foregroundMark x1="49431" y1="96393" x2="21185" y2="88978"/>
                          <a14:foregroundMark x1="21185" y1="88978" x2="15718" y2="76754"/>
                          <a14:foregroundMark x1="15718" y1="76754" x2="28360" y2="68136"/>
                          <a14:foregroundMark x1="28360" y1="68136" x2="51139" y2="66934"/>
                          <a14:foregroundMark x1="51139" y1="66934" x2="71412" y2="67335"/>
                          <a14:foregroundMark x1="71412" y1="67335" x2="65148" y2="53106"/>
                          <a14:foregroundMark x1="65148" y1="53106" x2="43394" y2="57916"/>
                          <a14:foregroundMark x1="43394" y1="57916" x2="34396" y2="63527"/>
                          <a14:foregroundMark x1="34396" y1="63527" x2="34396" y2="63527"/>
                          <a14:foregroundMark x1="57175" y1="94589" x2="76879" y2="91583"/>
                          <a14:foregroundMark x1="76879" y1="91583" x2="84624" y2="83567"/>
                          <a14:foregroundMark x1="84624" y1="83567" x2="81777" y2="67335"/>
                          <a14:foregroundMark x1="81777" y1="67335" x2="68793" y2="47495"/>
                          <a14:foregroundMark x1="62073" y1="16834" x2="62073" y2="23848"/>
                          <a14:foregroundMark x1="75854" y1="18437" x2="74829" y2="24248"/>
                          <a14:foregroundMark x1="82802" y1="36273" x2="85535" y2="33667"/>
                          <a14:backgroundMark x1="67084" y1="42485" x2="69021" y2="43687"/>
                          <a14:backgroundMark x1="69021" y1="44689" x2="69021" y2="44689"/>
                          <a14:backgroundMark x1="64579" y1="43086" x2="69590" y2="44489"/>
                          <a14:backgroundMark x1="15490" y1="76954" x2="15945" y2="75752"/>
                          <a14:backgroundMark x1="15945" y1="77355" x2="16173" y2="72144"/>
                          <a14:backgroundMark x1="16173" y1="76553" x2="16173" y2="76553"/>
                        </a14:backgroundRemoval>
                      </a14:imgEffect>
                    </a14:imgLayer>
                  </a14:imgProps>
                </a:ext>
              </a:extLst>
            </a:blip>
            <a:srcRect l="56648" b="59831"/>
            <a:stretch/>
          </p:blipFill>
          <p:spPr>
            <a:xfrm rot="2108908">
              <a:off x="7621573" y="127574"/>
              <a:ext cx="2982712" cy="1570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5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singapore saf">
            <a:extLst>
              <a:ext uri="{FF2B5EF4-FFF2-40B4-BE49-F238E27FC236}">
                <a16:creationId xmlns="" xmlns:a16="http://schemas.microsoft.com/office/drawing/2014/main" id="{61BFD000-5F52-4A8F-AE1B-106B39D6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" y="-21014"/>
            <a:ext cx="12192000" cy="69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F435FF0-3EB2-4117-9A3D-BA7F60DA42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: Rounded Corners 9">
            <a:extLst>
              <a:ext uri="{FF2B5EF4-FFF2-40B4-BE49-F238E27FC236}">
                <a16:creationId xmlns="" xmlns:a16="http://schemas.microsoft.com/office/drawing/2014/main" id="{0B2A065E-68B8-4522-BCF6-5BAB21F7FC39}"/>
              </a:ext>
            </a:extLst>
          </p:cNvPr>
          <p:cNvSpPr/>
          <p:nvPr/>
        </p:nvSpPr>
        <p:spPr>
          <a:xfrm>
            <a:off x="489488" y="143359"/>
            <a:ext cx="11213024" cy="6602278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DD0ABED-B0AD-414A-8389-B76F4792123D}"/>
              </a:ext>
            </a:extLst>
          </p:cNvPr>
          <p:cNvSpPr txBox="1"/>
          <p:nvPr/>
        </p:nvSpPr>
        <p:spPr>
          <a:xfrm>
            <a:off x="3963044" y="2784395"/>
            <a:ext cx="4265912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SG" sz="6600" b="1" dirty="0">
                <a:solidFill>
                  <a:sysClr val="windowText" lastClr="000000"/>
                </a:solidFill>
                <a:latin typeface="Bahnschrift SemiCondensed" panose="020B0502040204020203" pitchFamily="34" charset="0"/>
              </a:rPr>
              <a:t>TECH</a:t>
            </a:r>
            <a:r>
              <a:rPr lang="en-SG" sz="6600" b="1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 DEMO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BFA9BBA3-9446-44F4-8221-C13C8447DD7A}"/>
              </a:ext>
            </a:extLst>
          </p:cNvPr>
          <p:cNvCxnSpPr>
            <a:cxnSpLocks/>
          </p:cNvCxnSpPr>
          <p:nvPr/>
        </p:nvCxnSpPr>
        <p:spPr>
          <a:xfrm>
            <a:off x="489488" y="3338393"/>
            <a:ext cx="30788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FA9BBA3-9446-44F4-8221-C13C8447DD7A}"/>
              </a:ext>
            </a:extLst>
          </p:cNvPr>
          <p:cNvCxnSpPr>
            <a:cxnSpLocks/>
          </p:cNvCxnSpPr>
          <p:nvPr/>
        </p:nvCxnSpPr>
        <p:spPr>
          <a:xfrm>
            <a:off x="8623646" y="3338393"/>
            <a:ext cx="30788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99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hand raise vector">
            <a:extLst>
              <a:ext uri="{FF2B5EF4-FFF2-40B4-BE49-F238E27FC236}">
                <a16:creationId xmlns="" xmlns:a16="http://schemas.microsoft.com/office/drawing/2014/main" id="{6A12EAC4-ACE5-4415-A472-E871DE62C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039" b="97059" l="9967" r="89869">
                        <a14:foregroundMark x1="33824" y1="97059" x2="30882" y2="78105"/>
                        <a14:foregroundMark x1="29412" y1="70261" x2="29412" y2="76961"/>
                        <a14:foregroundMark x1="29412" y1="76961" x2="31373" y2="84641"/>
                        <a14:foregroundMark x1="31536" y1="66830" x2="33987" y2="85784"/>
                        <a14:foregroundMark x1="36601" y1="88725" x2="37255" y2="828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1" t="42355" r="60604"/>
          <a:stretch/>
        </p:blipFill>
        <p:spPr bwMode="auto">
          <a:xfrm>
            <a:off x="1730187" y="2261233"/>
            <a:ext cx="1645920" cy="45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hand raise vector">
            <a:extLst>
              <a:ext uri="{FF2B5EF4-FFF2-40B4-BE49-F238E27FC236}">
                <a16:creationId xmlns="" xmlns:a16="http://schemas.microsoft.com/office/drawing/2014/main" id="{5677F431-7409-4BF8-9E62-1F37D28BB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86" b="99346" l="9804" r="89706">
                        <a14:foregroundMark x1="48693" y1="47549" x2="48856" y2="52451"/>
                        <a14:foregroundMark x1="46242" y1="99346" x2="45588" y2="88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77" t="42355" r="40942"/>
          <a:stretch/>
        </p:blipFill>
        <p:spPr bwMode="auto">
          <a:xfrm>
            <a:off x="4796338" y="3169093"/>
            <a:ext cx="2346960" cy="45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hand raise vector">
            <a:extLst>
              <a:ext uri="{FF2B5EF4-FFF2-40B4-BE49-F238E27FC236}">
                <a16:creationId xmlns="" xmlns:a16="http://schemas.microsoft.com/office/drawing/2014/main" id="{A1A00A9E-9285-4679-AA47-345A5185E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039" b="97059" l="9967" r="89869">
                        <a14:foregroundMark x1="33824" y1="97059" x2="30882" y2="78105"/>
                        <a14:foregroundMark x1="29412" y1="70261" x2="29412" y2="76961"/>
                        <a14:foregroundMark x1="29412" y1="76961" x2="31373" y2="84641"/>
                        <a14:foregroundMark x1="31536" y1="66830" x2="33987" y2="85784"/>
                        <a14:foregroundMark x1="36601" y1="88725" x2="37255" y2="828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1" t="42355" r="60604"/>
          <a:stretch/>
        </p:blipFill>
        <p:spPr bwMode="auto">
          <a:xfrm>
            <a:off x="8689270" y="2253484"/>
            <a:ext cx="1645920" cy="45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CB35B9D-20D9-4FB6-A930-DEA8654E33CA}"/>
              </a:ext>
            </a:extLst>
          </p:cNvPr>
          <p:cNvSpPr txBox="1"/>
          <p:nvPr/>
        </p:nvSpPr>
        <p:spPr>
          <a:xfrm>
            <a:off x="2785606" y="149872"/>
            <a:ext cx="6620788" cy="1107996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6600" dirty="0">
                <a:latin typeface="Bahnschrift SemiCondensed" panose="020B0502040204020203" pitchFamily="34" charset="0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A554FB6-B9AE-4460-B589-5F79EC9C4C63}"/>
              </a:ext>
            </a:extLst>
          </p:cNvPr>
          <p:cNvSpPr/>
          <p:nvPr/>
        </p:nvSpPr>
        <p:spPr>
          <a:xfrm>
            <a:off x="4446494" y="1675635"/>
            <a:ext cx="3299013" cy="1753365"/>
          </a:xfrm>
          <a:prstGeom prst="rect">
            <a:avLst/>
          </a:prstGeom>
          <a:solidFill>
            <a:srgbClr val="F9F9F9">
              <a:alpha val="84000"/>
            </a:srgbClr>
          </a:solidFill>
        </p:spPr>
        <p:txBody>
          <a:bodyPr wrap="square">
            <a:spAutoFit/>
          </a:bodyPr>
          <a:lstStyle/>
          <a:p>
            <a:pPr marL="114300" algn="ctr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latin typeface="Century Gothic" panose="020B0502020202020204" pitchFamily="34" charset="0"/>
              </a:rPr>
              <a:t>Government organization should lead the charge in reducing waste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473A484-C4D9-4476-8AFF-581F6CA82F8A}"/>
              </a:ext>
            </a:extLst>
          </p:cNvPr>
          <p:cNvSpPr/>
          <p:nvPr/>
        </p:nvSpPr>
        <p:spPr>
          <a:xfrm>
            <a:off x="981131" y="2894309"/>
            <a:ext cx="3299013" cy="1328633"/>
          </a:xfrm>
          <a:prstGeom prst="rect">
            <a:avLst/>
          </a:prstGeom>
          <a:solidFill>
            <a:srgbClr val="F9F9F9">
              <a:alpha val="84000"/>
            </a:srgbClr>
          </a:solidFill>
        </p:spPr>
        <p:txBody>
          <a:bodyPr wrap="square">
            <a:spAutoFit/>
          </a:bodyPr>
          <a:lstStyle/>
          <a:p>
            <a:pPr marL="114300" lvl="0" algn="ctr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latin typeface="Century Gothic" panose="020B0502020202020204" pitchFamily="34" charset="0"/>
              </a:rPr>
              <a:t>Adoption is enforced and guaranteed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5C41383-F747-4DB7-96EE-849113675BE5}"/>
              </a:ext>
            </a:extLst>
          </p:cNvPr>
          <p:cNvSpPr/>
          <p:nvPr/>
        </p:nvSpPr>
        <p:spPr>
          <a:xfrm>
            <a:off x="7820998" y="2820272"/>
            <a:ext cx="3387764" cy="1328633"/>
          </a:xfrm>
          <a:prstGeom prst="rect">
            <a:avLst/>
          </a:prstGeom>
          <a:solidFill>
            <a:srgbClr val="F9F9F9">
              <a:alpha val="84000"/>
            </a:srgbClr>
          </a:solidFill>
        </p:spPr>
        <p:txBody>
          <a:bodyPr wrap="square">
            <a:spAutoFit/>
          </a:bodyPr>
          <a:lstStyle/>
          <a:p>
            <a:pPr marL="114300" algn="ctr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latin typeface="Century Gothic" panose="020B0502020202020204" pitchFamily="34" charset="0"/>
              </a:rPr>
              <a:t>Private organizations can build apps on top of API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18551DBF-ADFD-473E-B11D-FC88C73A1138}"/>
              </a:ext>
            </a:extLst>
          </p:cNvPr>
          <p:cNvCxnSpPr>
            <a:cxnSpLocks/>
          </p:cNvCxnSpPr>
          <p:nvPr/>
        </p:nvCxnSpPr>
        <p:spPr>
          <a:xfrm>
            <a:off x="8495817" y="703870"/>
            <a:ext cx="30788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BFA9BBA3-9446-44F4-8221-C13C8447DD7A}"/>
              </a:ext>
            </a:extLst>
          </p:cNvPr>
          <p:cNvCxnSpPr>
            <a:cxnSpLocks/>
          </p:cNvCxnSpPr>
          <p:nvPr/>
        </p:nvCxnSpPr>
        <p:spPr>
          <a:xfrm>
            <a:off x="650111" y="703870"/>
            <a:ext cx="30788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92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singapore saf">
            <a:extLst>
              <a:ext uri="{FF2B5EF4-FFF2-40B4-BE49-F238E27FC236}">
                <a16:creationId xmlns="" xmlns:a16="http://schemas.microsoft.com/office/drawing/2014/main" id="{61BFD000-5F52-4A8F-AE1B-106B39D6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" y="-21014"/>
            <a:ext cx="12192000" cy="69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F435FF0-3EB2-4117-9A3D-BA7F60DA42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: Rounded Corners 9">
            <a:extLst>
              <a:ext uri="{FF2B5EF4-FFF2-40B4-BE49-F238E27FC236}">
                <a16:creationId xmlns="" xmlns:a16="http://schemas.microsoft.com/office/drawing/2014/main" id="{0B2A065E-68B8-4522-BCF6-5BAB21F7FC39}"/>
              </a:ext>
            </a:extLst>
          </p:cNvPr>
          <p:cNvSpPr/>
          <p:nvPr/>
        </p:nvSpPr>
        <p:spPr>
          <a:xfrm>
            <a:off x="489488" y="143359"/>
            <a:ext cx="11213024" cy="6602278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DD0ABED-B0AD-414A-8389-B76F4792123D}"/>
              </a:ext>
            </a:extLst>
          </p:cNvPr>
          <p:cNvSpPr txBox="1"/>
          <p:nvPr/>
        </p:nvSpPr>
        <p:spPr>
          <a:xfrm>
            <a:off x="5158884" y="2784395"/>
            <a:ext cx="1874232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SG" sz="6600" b="1" dirty="0" smtClean="0">
                <a:solidFill>
                  <a:sysClr val="windowText" lastClr="000000"/>
                </a:solidFill>
                <a:latin typeface="Bahnschrift SemiCondensed" panose="020B0502040204020203" pitchFamily="34" charset="0"/>
              </a:rPr>
              <a:t>Q &amp; A</a:t>
            </a:r>
            <a:endParaRPr lang="en-SG" sz="66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BFA9BBA3-9446-44F4-8221-C13C8447DD7A}"/>
              </a:ext>
            </a:extLst>
          </p:cNvPr>
          <p:cNvCxnSpPr>
            <a:cxnSpLocks/>
          </p:cNvCxnSpPr>
          <p:nvPr/>
        </p:nvCxnSpPr>
        <p:spPr>
          <a:xfrm>
            <a:off x="489488" y="3338393"/>
            <a:ext cx="30788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FA9BBA3-9446-44F4-8221-C13C8447DD7A}"/>
              </a:ext>
            </a:extLst>
          </p:cNvPr>
          <p:cNvCxnSpPr>
            <a:cxnSpLocks/>
          </p:cNvCxnSpPr>
          <p:nvPr/>
        </p:nvCxnSpPr>
        <p:spPr>
          <a:xfrm>
            <a:off x="8623646" y="3338393"/>
            <a:ext cx="30788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340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4155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6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44D7E86-1A97-4F0B-A856-211583A4289B}"/>
              </a:ext>
            </a:extLst>
          </p:cNvPr>
          <p:cNvSpPr/>
          <p:nvPr/>
        </p:nvSpPr>
        <p:spPr>
          <a:xfrm>
            <a:off x="5371939" y="2290464"/>
            <a:ext cx="2114550" cy="20859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series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EC37E55-3C82-479F-B1AB-76D0D033862D}"/>
              </a:ext>
            </a:extLst>
          </p:cNvPr>
          <p:cNvSpPr/>
          <p:nvPr/>
        </p:nvSpPr>
        <p:spPr>
          <a:xfrm>
            <a:off x="1187143" y="2090737"/>
            <a:ext cx="1914525" cy="6096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Demand history for past n days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8920949-4121-4B1E-A202-CB1F10786D3D}"/>
              </a:ext>
            </a:extLst>
          </p:cNvPr>
          <p:cNvCxnSpPr>
            <a:cxnSpLocks/>
          </p:cNvCxnSpPr>
          <p:nvPr/>
        </p:nvCxnSpPr>
        <p:spPr>
          <a:xfrm>
            <a:off x="3268356" y="2395537"/>
            <a:ext cx="1476375" cy="95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508A6148-1B57-4B39-9769-CB8C03215A69}"/>
              </a:ext>
            </a:extLst>
          </p:cNvPr>
          <p:cNvCxnSpPr/>
          <p:nvPr/>
        </p:nvCxnSpPr>
        <p:spPr>
          <a:xfrm>
            <a:off x="8006328" y="3333452"/>
            <a:ext cx="14573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173A070-2AB1-44E2-BB39-4912D7DBC6C8}"/>
              </a:ext>
            </a:extLst>
          </p:cNvPr>
          <p:cNvSpPr/>
          <p:nvPr/>
        </p:nvSpPr>
        <p:spPr>
          <a:xfrm>
            <a:off x="10007303" y="3028652"/>
            <a:ext cx="1914525" cy="6096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Demand on given day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E237A82-4621-4426-93B2-E26D109E411B}"/>
              </a:ext>
            </a:extLst>
          </p:cNvPr>
          <p:cNvSpPr/>
          <p:nvPr/>
        </p:nvSpPr>
        <p:spPr>
          <a:xfrm>
            <a:off x="1187143" y="4086225"/>
            <a:ext cx="1914525" cy="6096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Demand history for past n days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11F67334-6154-44F9-9D5D-EC284CEB9CBD}"/>
              </a:ext>
            </a:extLst>
          </p:cNvPr>
          <p:cNvCxnSpPr>
            <a:cxnSpLocks/>
          </p:cNvCxnSpPr>
          <p:nvPr/>
        </p:nvCxnSpPr>
        <p:spPr>
          <a:xfrm flipV="1">
            <a:off x="3289787" y="3429000"/>
            <a:ext cx="1454944" cy="962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A9874E-AE23-4B70-A243-F241FE1A3571}"/>
              </a:ext>
            </a:extLst>
          </p:cNvPr>
          <p:cNvSpPr txBox="1"/>
          <p:nvPr/>
        </p:nvSpPr>
        <p:spPr>
          <a:xfrm>
            <a:off x="1972956" y="2871787"/>
            <a:ext cx="20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5490097-3197-4E0F-86A1-55FA05A2B084}"/>
              </a:ext>
            </a:extLst>
          </p:cNvPr>
          <p:cNvSpPr/>
          <p:nvPr/>
        </p:nvSpPr>
        <p:spPr>
          <a:xfrm>
            <a:off x="652462" y="5467350"/>
            <a:ext cx="6510338" cy="8763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Demand = </a:t>
            </a:r>
            <a:r>
              <a:rPr lang="en-US" dirty="0" smtClean="0"/>
              <a:t>Food </a:t>
            </a:r>
            <a:r>
              <a:rPr lang="en-US" dirty="0"/>
              <a:t>actually eaten </a:t>
            </a:r>
            <a:r>
              <a:rPr lang="en-US" dirty="0" smtClean="0"/>
              <a:t>(Total amount  </a:t>
            </a:r>
            <a:r>
              <a:rPr lang="en-US" dirty="0"/>
              <a:t>– </a:t>
            </a:r>
            <a:r>
              <a:rPr lang="en-US" dirty="0" smtClean="0"/>
              <a:t> Amount </a:t>
            </a:r>
            <a:r>
              <a:rPr lang="en-US" dirty="0"/>
              <a:t>wasted)</a:t>
            </a:r>
          </a:p>
        </p:txBody>
      </p:sp>
    </p:spTree>
    <p:extLst>
      <p:ext uri="{BB962C8B-B14F-4D97-AF65-F5344CB8AC3E}">
        <p14:creationId xmlns:p14="http://schemas.microsoft.com/office/powerpoint/2010/main" val="120049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F03FA25-8CED-4559-8340-2A9FE2343A3B}"/>
              </a:ext>
            </a:extLst>
          </p:cNvPr>
          <p:cNvSpPr/>
          <p:nvPr/>
        </p:nvSpPr>
        <p:spPr>
          <a:xfrm>
            <a:off x="5225512" y="2290751"/>
            <a:ext cx="2114550" cy="20859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regression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71D9CE0-A69D-4A75-8AF0-FD1E97568064}"/>
              </a:ext>
            </a:extLst>
          </p:cNvPr>
          <p:cNvSpPr/>
          <p:nvPr/>
        </p:nvSpPr>
        <p:spPr>
          <a:xfrm>
            <a:off x="598298" y="2064826"/>
            <a:ext cx="1914525" cy="6096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Food type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86F9253-C9D8-40BE-80FB-269F02143ECA}"/>
              </a:ext>
            </a:extLst>
          </p:cNvPr>
          <p:cNvCxnSpPr>
            <a:cxnSpLocks/>
          </p:cNvCxnSpPr>
          <p:nvPr/>
        </p:nvCxnSpPr>
        <p:spPr>
          <a:xfrm>
            <a:off x="3041779" y="2505075"/>
            <a:ext cx="1376363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1BD69872-F8F0-4DF1-95AA-E73A160FE421}"/>
              </a:ext>
            </a:extLst>
          </p:cNvPr>
          <p:cNvCxnSpPr>
            <a:cxnSpLocks/>
          </p:cNvCxnSpPr>
          <p:nvPr/>
        </p:nvCxnSpPr>
        <p:spPr>
          <a:xfrm flipV="1">
            <a:off x="3031609" y="3551049"/>
            <a:ext cx="1347788" cy="638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FECB942-B575-4C87-B5DA-9E9DEA5537A9}"/>
              </a:ext>
            </a:extLst>
          </p:cNvPr>
          <p:cNvCxnSpPr/>
          <p:nvPr/>
        </p:nvCxnSpPr>
        <p:spPr>
          <a:xfrm>
            <a:off x="7921087" y="3333738"/>
            <a:ext cx="14573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B04F822-D906-4BC8-9128-1DCB8386BFB8}"/>
              </a:ext>
            </a:extLst>
          </p:cNvPr>
          <p:cNvSpPr/>
          <p:nvPr/>
        </p:nvSpPr>
        <p:spPr>
          <a:xfrm>
            <a:off x="598297" y="3884424"/>
            <a:ext cx="1914525" cy="6096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weight of waste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9F79613-393A-4451-8A13-D34E08C463ED}"/>
              </a:ext>
            </a:extLst>
          </p:cNvPr>
          <p:cNvSpPr/>
          <p:nvPr/>
        </p:nvSpPr>
        <p:spPr>
          <a:xfrm>
            <a:off x="9742783" y="2505075"/>
            <a:ext cx="1914525" cy="165732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determining how much food type contributes to food waste</a:t>
            </a:r>
          </a:p>
        </p:txBody>
      </p:sp>
    </p:spTree>
    <p:extLst>
      <p:ext uri="{BB962C8B-B14F-4D97-AF65-F5344CB8AC3E}">
        <p14:creationId xmlns:p14="http://schemas.microsoft.com/office/powerpoint/2010/main" val="3260928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singapore saf">
            <a:extLst>
              <a:ext uri="{FF2B5EF4-FFF2-40B4-BE49-F238E27FC236}">
                <a16:creationId xmlns="" xmlns:a16="http://schemas.microsoft.com/office/drawing/2014/main" id="{61BFD000-5F52-4A8F-AE1B-106B39D6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" y="-21014"/>
            <a:ext cx="12192000" cy="69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F435FF0-3EB2-4117-9A3D-BA7F60DA42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: Rounded Corners 9">
            <a:extLst>
              <a:ext uri="{FF2B5EF4-FFF2-40B4-BE49-F238E27FC236}">
                <a16:creationId xmlns="" xmlns:a16="http://schemas.microsoft.com/office/drawing/2014/main" id="{0B2A065E-68B8-4522-BCF6-5BAB21F7FC39}"/>
              </a:ext>
            </a:extLst>
          </p:cNvPr>
          <p:cNvSpPr/>
          <p:nvPr/>
        </p:nvSpPr>
        <p:spPr>
          <a:xfrm>
            <a:off x="489488" y="143359"/>
            <a:ext cx="11213024" cy="6602278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DD0ABED-B0AD-414A-8389-B76F4792123D}"/>
              </a:ext>
            </a:extLst>
          </p:cNvPr>
          <p:cNvSpPr txBox="1"/>
          <p:nvPr/>
        </p:nvSpPr>
        <p:spPr>
          <a:xfrm>
            <a:off x="1340179" y="500159"/>
            <a:ext cx="297870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SG" sz="6600" b="1" dirty="0">
                <a:solidFill>
                  <a:sysClr val="windowText" lastClr="000000"/>
                </a:solidFill>
                <a:latin typeface="Bahnschrift SemiCondensed" panose="020B0502040204020203" pitchFamily="34" charset="0"/>
              </a:rPr>
              <a:t>Problem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DD0ABED-B0AD-414A-8389-B76F4792123D}"/>
              </a:ext>
            </a:extLst>
          </p:cNvPr>
          <p:cNvSpPr txBox="1"/>
          <p:nvPr/>
        </p:nvSpPr>
        <p:spPr>
          <a:xfrm>
            <a:off x="1916459" y="2501016"/>
            <a:ext cx="839007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2800" dirty="0">
                <a:latin typeface="Century Gothic" panose="020B0502020202020204" pitchFamily="34" charset="0"/>
              </a:rPr>
              <a:t>Significantly reduce food waste at retail or consumer level.</a:t>
            </a:r>
          </a:p>
          <a:p>
            <a:r>
              <a:rPr lang="en-SG" sz="2800" dirty="0">
                <a:latin typeface="Century Gothic" panose="020B0502020202020204" pitchFamily="34" charset="0"/>
              </a:rPr>
              <a:t/>
            </a:r>
            <a:br>
              <a:rPr lang="en-SG" sz="2800" dirty="0">
                <a:latin typeface="Century Gothic" panose="020B0502020202020204" pitchFamily="34" charset="0"/>
              </a:rPr>
            </a:br>
            <a:r>
              <a:rPr lang="en-SG" sz="2800" dirty="0">
                <a:latin typeface="Century Gothic" panose="020B0502020202020204" pitchFamily="34" charset="0"/>
              </a:rPr>
              <a:t>Indication of proximity to food wastage.</a:t>
            </a:r>
          </a:p>
          <a:p>
            <a:pPr algn="ctr"/>
            <a:endParaRPr lang="en-SG" sz="3200" b="1" u="sng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D942327E-870A-4983-B474-1FF36595CD7F}"/>
              </a:ext>
            </a:extLst>
          </p:cNvPr>
          <p:cNvCxnSpPr/>
          <p:nvPr/>
        </p:nvCxnSpPr>
        <p:spPr>
          <a:xfrm>
            <a:off x="489488" y="1478182"/>
            <a:ext cx="3733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0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singapore saf">
            <a:extLst>
              <a:ext uri="{FF2B5EF4-FFF2-40B4-BE49-F238E27FC236}">
                <a16:creationId xmlns="" xmlns:a16="http://schemas.microsoft.com/office/drawing/2014/main" id="{61BFD000-5F52-4A8F-AE1B-106B39D6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" y="-21014"/>
            <a:ext cx="12192000" cy="69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F435FF0-3EB2-4117-9A3D-BA7F60DA42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: Rounded Corners 9">
            <a:extLst>
              <a:ext uri="{FF2B5EF4-FFF2-40B4-BE49-F238E27FC236}">
                <a16:creationId xmlns="" xmlns:a16="http://schemas.microsoft.com/office/drawing/2014/main" id="{0B2A065E-68B8-4522-BCF6-5BAB21F7FC39}"/>
              </a:ext>
            </a:extLst>
          </p:cNvPr>
          <p:cNvSpPr/>
          <p:nvPr/>
        </p:nvSpPr>
        <p:spPr>
          <a:xfrm>
            <a:off x="489488" y="143359"/>
            <a:ext cx="11213024" cy="6602278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DD0ABED-B0AD-414A-8389-B76F4792123D}"/>
              </a:ext>
            </a:extLst>
          </p:cNvPr>
          <p:cNvSpPr txBox="1"/>
          <p:nvPr/>
        </p:nvSpPr>
        <p:spPr>
          <a:xfrm>
            <a:off x="1396891" y="498395"/>
            <a:ext cx="2888932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SG" sz="6600" b="1" dirty="0">
                <a:solidFill>
                  <a:sysClr val="windowText" lastClr="000000"/>
                </a:solidFill>
                <a:latin typeface="Bahnschrift SemiCondensed" panose="020B0502040204020203" pitchFamily="34" charset="0"/>
              </a:rPr>
              <a:t>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DD0ABED-B0AD-414A-8389-B76F4792123D}"/>
              </a:ext>
            </a:extLst>
          </p:cNvPr>
          <p:cNvSpPr txBox="1"/>
          <p:nvPr/>
        </p:nvSpPr>
        <p:spPr>
          <a:xfrm>
            <a:off x="1916459" y="2100906"/>
            <a:ext cx="8390079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2800" dirty="0">
                <a:latin typeface="Century Gothic" panose="020B0502020202020204" pitchFamily="34" charset="0"/>
              </a:rPr>
              <a:t>Munch Management optimises food providers efficiency by: </a:t>
            </a:r>
          </a:p>
          <a:p>
            <a:endParaRPr lang="en-SG" sz="2800" dirty="0">
              <a:latin typeface="Century Gothic" panose="020B0502020202020204" pitchFamily="34" charset="0"/>
            </a:endParaRPr>
          </a:p>
          <a:p>
            <a:endParaRPr lang="en-SG" sz="2800" dirty="0">
              <a:latin typeface="Century Gothic" panose="020B0502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SG" sz="2800" dirty="0">
                <a:latin typeface="Century Gothic" panose="020B0502020202020204" pitchFamily="34" charset="0"/>
              </a:rPr>
              <a:t>Closing Feedback Loop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SG" sz="2800" dirty="0">
                <a:latin typeface="Century Gothic" panose="020B0502020202020204" pitchFamily="34" charset="0"/>
              </a:rPr>
              <a:t>Improving Menu Offerings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SG" sz="2800" dirty="0">
                <a:latin typeface="Century Gothic" panose="020B0502020202020204" pitchFamily="34" charset="0"/>
              </a:rPr>
              <a:t>Prediction of Food Demand</a:t>
            </a:r>
            <a:endParaRPr lang="en-SG" sz="2800" b="1" u="sng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D942327E-870A-4983-B474-1FF36595CD7F}"/>
              </a:ext>
            </a:extLst>
          </p:cNvPr>
          <p:cNvCxnSpPr/>
          <p:nvPr/>
        </p:nvCxnSpPr>
        <p:spPr>
          <a:xfrm>
            <a:off x="489488" y="1493680"/>
            <a:ext cx="37963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2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F435FF0-3EB2-4117-9A3D-BA7F60DA42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Google Shape;84;p16">
            <a:extLst>
              <a:ext uri="{FF2B5EF4-FFF2-40B4-BE49-F238E27FC236}">
                <a16:creationId xmlns="" xmlns:a16="http://schemas.microsoft.com/office/drawing/2014/main" id="{652C5509-5F51-4701-AE93-5A72A6E47B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69" t="3344" r="1367" b="846"/>
          <a:stretch/>
        </p:blipFill>
        <p:spPr>
          <a:xfrm>
            <a:off x="918136" y="1601814"/>
            <a:ext cx="10355727" cy="4940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6D54012-5624-4590-B284-616BDD0BDBC8}"/>
              </a:ext>
            </a:extLst>
          </p:cNvPr>
          <p:cNvSpPr txBox="1"/>
          <p:nvPr/>
        </p:nvSpPr>
        <p:spPr>
          <a:xfrm>
            <a:off x="918136" y="371070"/>
            <a:ext cx="709040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SG" sz="4800" dirty="0">
                <a:solidFill>
                  <a:schemeClr val="bg1"/>
                </a:solidFill>
                <a:latin typeface="Oswald" panose="00000500000000000000" pitchFamily="2" charset="0"/>
              </a:rPr>
              <a:t>FOOD WASTAGE IN SINGAPORE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74D1A9B1-3A41-4481-BB2F-9C6FBC766B4A}"/>
              </a:ext>
            </a:extLst>
          </p:cNvPr>
          <p:cNvSpPr/>
          <p:nvPr/>
        </p:nvSpPr>
        <p:spPr>
          <a:xfrm rot="16200000">
            <a:off x="7458460" y="3847154"/>
            <a:ext cx="3630113" cy="273409"/>
          </a:xfrm>
          <a:prstGeom prst="rightArrow">
            <a:avLst/>
          </a:prstGeom>
          <a:solidFill>
            <a:srgbClr val="E6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1BEBE28D-5CA4-4A9E-A668-9166571124C0}"/>
              </a:ext>
            </a:extLst>
          </p:cNvPr>
          <p:cNvCxnSpPr>
            <a:cxnSpLocks/>
          </p:cNvCxnSpPr>
          <p:nvPr/>
        </p:nvCxnSpPr>
        <p:spPr>
          <a:xfrm>
            <a:off x="8165432" y="753979"/>
            <a:ext cx="364957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B8A29A4-5E06-4076-B4CF-EFF1F5EDB73A}"/>
              </a:ext>
            </a:extLst>
          </p:cNvPr>
          <p:cNvCxnSpPr>
            <a:cxnSpLocks/>
          </p:cNvCxnSpPr>
          <p:nvPr/>
        </p:nvCxnSpPr>
        <p:spPr>
          <a:xfrm>
            <a:off x="11815011" y="753979"/>
            <a:ext cx="0" cy="61040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1FE0B39B-CA18-476C-AA88-99235917B6B0}"/>
              </a:ext>
            </a:extLst>
          </p:cNvPr>
          <p:cNvCxnSpPr>
            <a:cxnSpLocks/>
          </p:cNvCxnSpPr>
          <p:nvPr/>
        </p:nvCxnSpPr>
        <p:spPr>
          <a:xfrm>
            <a:off x="424633" y="753979"/>
            <a:ext cx="4935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A05FBC8-65E3-4636-8243-CC08254E8412}"/>
              </a:ext>
            </a:extLst>
          </p:cNvPr>
          <p:cNvCxnSpPr>
            <a:cxnSpLocks/>
          </p:cNvCxnSpPr>
          <p:nvPr/>
        </p:nvCxnSpPr>
        <p:spPr>
          <a:xfrm>
            <a:off x="424634" y="753979"/>
            <a:ext cx="0" cy="61040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101366C-CED5-4B77-9A88-34D428D6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5AE3214-4E9D-488E-9EE5-450E4679AC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20059C-3362-41D7-830C-151B8B22814D}"/>
              </a:ext>
            </a:extLst>
          </p:cNvPr>
          <p:cNvSpPr txBox="1"/>
          <p:nvPr/>
        </p:nvSpPr>
        <p:spPr>
          <a:xfrm flipH="1">
            <a:off x="392959" y="243068"/>
            <a:ext cx="10498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Oswald" panose="00000500000000000000" pitchFamily="2" charset="0"/>
              </a:rPr>
              <a:t>FOOD WASTAGE IN SAF </a:t>
            </a:r>
            <a:endParaRPr lang="en-SG" sz="2000" i="1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r>
              <a:rPr lang="en-SG" sz="2000" i="1" dirty="0" smtClean="0">
                <a:solidFill>
                  <a:schemeClr val="bg1"/>
                </a:solidFill>
                <a:latin typeface="Oswald" panose="00000500000000000000" pitchFamily="2" charset="0"/>
              </a:rPr>
              <a:t>One of the </a:t>
            </a:r>
            <a:r>
              <a:rPr lang="en-SG" sz="2000" i="1" dirty="0">
                <a:solidFill>
                  <a:schemeClr val="bg1"/>
                </a:solidFill>
                <a:latin typeface="Oswald" panose="00000500000000000000" pitchFamily="2" charset="0"/>
              </a:rPr>
              <a:t>largest logistical organization in Singapore</a:t>
            </a:r>
            <a:endParaRPr lang="en-SG" sz="3600" i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2F2E36F-52C2-452A-867F-FEF5CEE9FC3D}"/>
              </a:ext>
            </a:extLst>
          </p:cNvPr>
          <p:cNvCxnSpPr>
            <a:cxnSpLocks/>
          </p:cNvCxnSpPr>
          <p:nvPr/>
        </p:nvCxnSpPr>
        <p:spPr>
          <a:xfrm>
            <a:off x="392959" y="1278198"/>
            <a:ext cx="508569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B0C48F98-19BD-4342-8F45-364CED5D813B}"/>
              </a:ext>
            </a:extLst>
          </p:cNvPr>
          <p:cNvSpPr/>
          <p:nvPr/>
        </p:nvSpPr>
        <p:spPr>
          <a:xfrm>
            <a:off x="875720" y="1875910"/>
            <a:ext cx="3056297" cy="43330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FEDC3E50-B243-4C75-9265-CE396D599834}"/>
              </a:ext>
            </a:extLst>
          </p:cNvPr>
          <p:cNvSpPr/>
          <p:nvPr/>
        </p:nvSpPr>
        <p:spPr>
          <a:xfrm>
            <a:off x="4461726" y="1875910"/>
            <a:ext cx="3056297" cy="43330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872F5FD0-72A5-4BF0-B9C2-70EDABE35783}"/>
              </a:ext>
            </a:extLst>
          </p:cNvPr>
          <p:cNvSpPr/>
          <p:nvPr/>
        </p:nvSpPr>
        <p:spPr>
          <a:xfrm>
            <a:off x="8047732" y="1875910"/>
            <a:ext cx="3056297" cy="43330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8D696D8-62FE-4CAE-AE14-5BCBA9F26647}"/>
              </a:ext>
            </a:extLst>
          </p:cNvPr>
          <p:cNvSpPr/>
          <p:nvPr/>
        </p:nvSpPr>
        <p:spPr>
          <a:xfrm>
            <a:off x="659780" y="3442287"/>
            <a:ext cx="3488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400" dirty="0">
                <a:latin typeface="Century Gothic" panose="020B0502020202020204" pitchFamily="34" charset="0"/>
              </a:rPr>
              <a:t>Food wastage viewed as a </a:t>
            </a:r>
          </a:p>
          <a:p>
            <a:pPr algn="ctr"/>
            <a:r>
              <a:rPr lang="en-SG" sz="2400" dirty="0">
                <a:latin typeface="Century Gothic" panose="020B0502020202020204" pitchFamily="34" charset="0"/>
              </a:rPr>
              <a:t>“normal affair”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D73FD16-9D9A-41D3-86E8-E326AAB2C9AF}"/>
              </a:ext>
            </a:extLst>
          </p:cNvPr>
          <p:cNvSpPr/>
          <p:nvPr/>
        </p:nvSpPr>
        <p:spPr>
          <a:xfrm>
            <a:off x="4500889" y="3442287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400" dirty="0">
                <a:latin typeface="Century Gothic" panose="020B0502020202020204" pitchFamily="34" charset="0"/>
              </a:rPr>
              <a:t>Feedback loop is manipulated </a:t>
            </a:r>
          </a:p>
          <a:p>
            <a:pPr algn="ctr"/>
            <a:r>
              <a:rPr lang="en-SG" sz="2400" dirty="0">
                <a:latin typeface="Century Gothic" panose="020B0502020202020204" pitchFamily="34" charset="0"/>
              </a:rPr>
              <a:t>and not targeted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A083A7C-3215-4AEB-9249-F770F7912D8A}"/>
              </a:ext>
            </a:extLst>
          </p:cNvPr>
          <p:cNvSpPr/>
          <p:nvPr/>
        </p:nvSpPr>
        <p:spPr>
          <a:xfrm>
            <a:off x="8078598" y="2888289"/>
            <a:ext cx="30562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400" dirty="0">
                <a:latin typeface="Century Gothic" panose="020B0502020202020204" pitchFamily="34" charset="0"/>
              </a:rPr>
              <a:t>Food portions are too much and poor quality of food </a:t>
            </a:r>
          </a:p>
          <a:p>
            <a:pPr algn="ctr"/>
            <a:r>
              <a:rPr lang="en-SG" sz="2400" dirty="0" smtClean="0">
                <a:latin typeface="Century Gothic" panose="020B0502020202020204" pitchFamily="34" charset="0"/>
              </a:rPr>
              <a:t>results </a:t>
            </a:r>
            <a:r>
              <a:rPr lang="en-SG" sz="2400" dirty="0">
                <a:latin typeface="Century Gothic" panose="020B0502020202020204" pitchFamily="34" charset="0"/>
              </a:rPr>
              <a:t>in large amount of </a:t>
            </a:r>
            <a:r>
              <a:rPr lang="en-SG" sz="2400" dirty="0" smtClean="0">
                <a:latin typeface="Century Gothic" panose="020B0502020202020204" pitchFamily="34" charset="0"/>
              </a:rPr>
              <a:t>food wastage</a:t>
            </a:r>
            <a:endParaRPr lang="en-SG" sz="2400" dirty="0">
              <a:latin typeface="Century Gothic" panose="020B0502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7C54D41-19D8-4B6D-8401-0FC1F6F53D17}"/>
              </a:ext>
            </a:extLst>
          </p:cNvPr>
          <p:cNvSpPr/>
          <p:nvPr/>
        </p:nvSpPr>
        <p:spPr>
          <a:xfrm>
            <a:off x="2087350" y="1550719"/>
            <a:ext cx="629858" cy="6298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77CD971E-8833-43B9-800F-FF797DEAAE11}"/>
              </a:ext>
            </a:extLst>
          </p:cNvPr>
          <p:cNvSpPr/>
          <p:nvPr/>
        </p:nvSpPr>
        <p:spPr>
          <a:xfrm>
            <a:off x="5674945" y="1550719"/>
            <a:ext cx="629858" cy="6298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1396707-3786-46A8-AAAE-721AD63C9B12}"/>
              </a:ext>
            </a:extLst>
          </p:cNvPr>
          <p:cNvSpPr/>
          <p:nvPr/>
        </p:nvSpPr>
        <p:spPr>
          <a:xfrm>
            <a:off x="9291817" y="1550719"/>
            <a:ext cx="629858" cy="6298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501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singapore saf">
            <a:extLst>
              <a:ext uri="{FF2B5EF4-FFF2-40B4-BE49-F238E27FC236}">
                <a16:creationId xmlns="" xmlns:a16="http://schemas.microsoft.com/office/drawing/2014/main" id="{61BFD000-5F52-4A8F-AE1B-106B39D6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" y="-21014"/>
            <a:ext cx="12192000" cy="69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F435FF0-3EB2-4117-9A3D-BA7F60DA42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D1CFC359-0269-48EB-BDA0-6A166BF4A7C3}"/>
              </a:ext>
            </a:extLst>
          </p:cNvPr>
          <p:cNvSpPr/>
          <p:nvPr/>
        </p:nvSpPr>
        <p:spPr>
          <a:xfrm>
            <a:off x="5357027" y="2910534"/>
            <a:ext cx="1297305" cy="1500758"/>
          </a:xfrm>
          <a:custGeom>
            <a:avLst/>
            <a:gdLst>
              <a:gd name="connsiteX0" fmla="*/ 710256 w 1326306"/>
              <a:gd name="connsiteY0" fmla="*/ 0 h 1470132"/>
              <a:gd name="connsiteX1" fmla="*/ 788394 w 1326306"/>
              <a:gd name="connsiteY1" fmla="*/ 77674 h 1470132"/>
              <a:gd name="connsiteX2" fmla="*/ 1320576 w 1326306"/>
              <a:gd name="connsiteY2" fmla="*/ 1259775 h 1470132"/>
              <a:gd name="connsiteX3" fmla="*/ 1326306 w 1326306"/>
              <a:gd name="connsiteY3" fmla="*/ 1373262 h 1470132"/>
              <a:gd name="connsiteX4" fmla="*/ 1314356 w 1326306"/>
              <a:gd name="connsiteY4" fmla="*/ 1377636 h 1470132"/>
              <a:gd name="connsiteX5" fmla="*/ 702548 w 1326306"/>
              <a:gd name="connsiteY5" fmla="*/ 1470132 h 1470132"/>
              <a:gd name="connsiteX6" fmla="*/ 127120 w 1326306"/>
              <a:gd name="connsiteY6" fmla="*/ 1388581 h 1470132"/>
              <a:gd name="connsiteX7" fmla="*/ 0 w 1326306"/>
              <a:gd name="connsiteY7" fmla="*/ 1345142 h 1470132"/>
              <a:gd name="connsiteX8" fmla="*/ 29972 w 1326306"/>
              <a:gd name="connsiteY8" fmla="*/ 1148758 h 1470132"/>
              <a:gd name="connsiteX9" fmla="*/ 590771 w 1326306"/>
              <a:gd name="connsiteY9" fmla="*/ 108595 h 147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6306" h="1470132">
                <a:moveTo>
                  <a:pt x="710256" y="0"/>
                </a:moveTo>
                <a:lnTo>
                  <a:pt x="788394" y="77674"/>
                </a:lnTo>
                <a:cubicBezTo>
                  <a:pt x="1080849" y="395616"/>
                  <a:pt x="1274481" y="805888"/>
                  <a:pt x="1320576" y="1259775"/>
                </a:cubicBezTo>
                <a:lnTo>
                  <a:pt x="1326306" y="1373262"/>
                </a:lnTo>
                <a:lnTo>
                  <a:pt x="1314356" y="1377636"/>
                </a:lnTo>
                <a:cubicBezTo>
                  <a:pt x="1121086" y="1437749"/>
                  <a:pt x="915599" y="1470132"/>
                  <a:pt x="702548" y="1470132"/>
                </a:cubicBezTo>
                <a:cubicBezTo>
                  <a:pt x="502813" y="1470132"/>
                  <a:pt x="309726" y="1441670"/>
                  <a:pt x="127120" y="1388581"/>
                </a:cubicBezTo>
                <a:lnTo>
                  <a:pt x="0" y="1345142"/>
                </a:lnTo>
                <a:lnTo>
                  <a:pt x="29972" y="1148758"/>
                </a:lnTo>
                <a:cubicBezTo>
                  <a:pt x="112191" y="746963"/>
                  <a:pt x="311534" y="387832"/>
                  <a:pt x="590771" y="108595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17EA5216-B0BF-4334-979F-224CD694F2F8}"/>
              </a:ext>
            </a:extLst>
          </p:cNvPr>
          <p:cNvSpPr/>
          <p:nvPr/>
        </p:nvSpPr>
        <p:spPr>
          <a:xfrm>
            <a:off x="4038600" y="296268"/>
            <a:ext cx="4114800" cy="4114800"/>
          </a:xfrm>
          <a:prstGeom prst="ellipse">
            <a:avLst/>
          </a:prstGeom>
          <a:noFill/>
          <a:ln w="57150">
            <a:solidFill>
              <a:srgbClr val="F25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8711E82-E065-4917-B983-8B73D8C4291E}"/>
              </a:ext>
            </a:extLst>
          </p:cNvPr>
          <p:cNvSpPr/>
          <p:nvPr/>
        </p:nvSpPr>
        <p:spPr>
          <a:xfrm>
            <a:off x="2562522" y="2322672"/>
            <a:ext cx="4114800" cy="4114800"/>
          </a:xfrm>
          <a:prstGeom prst="ellipse">
            <a:avLst/>
          </a:prstGeom>
          <a:noFill/>
          <a:ln w="57150">
            <a:solidFill>
              <a:srgbClr val="0DA4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2EB441B-AE36-43DF-8804-F907F44A2A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2535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35" y="491795"/>
            <a:ext cx="967130" cy="9671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E62F8E59-BD6F-4326-B91C-ABB3B57E6EBA}"/>
              </a:ext>
            </a:extLst>
          </p:cNvPr>
          <p:cNvSpPr/>
          <p:nvPr/>
        </p:nvSpPr>
        <p:spPr>
          <a:xfrm>
            <a:off x="5326548" y="2423685"/>
            <a:ext cx="4114800" cy="4114800"/>
          </a:xfrm>
          <a:prstGeom prst="ellipse">
            <a:avLst/>
          </a:prstGeom>
          <a:noFill/>
          <a:ln w="57150">
            <a:solidFill>
              <a:srgbClr val="FBB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2B39CBE-B505-4E59-ADC9-A4B934328311}"/>
              </a:ext>
            </a:extLst>
          </p:cNvPr>
          <p:cNvSpPr txBox="1"/>
          <p:nvPr/>
        </p:nvSpPr>
        <p:spPr>
          <a:xfrm>
            <a:off x="4789392" y="1458925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Military Man</a:t>
            </a:r>
          </a:p>
        </p:txBody>
      </p:sp>
      <p:pic>
        <p:nvPicPr>
          <p:cNvPr id="16" name="Picture 15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90E359FA-2C68-4720-81CF-94D8D12B06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0DA49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77" y="3734599"/>
            <a:ext cx="893295" cy="8932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DD0ABED-B0AD-414A-8389-B76F4792123D}"/>
              </a:ext>
            </a:extLst>
          </p:cNvPr>
          <p:cNvSpPr txBox="1"/>
          <p:nvPr/>
        </p:nvSpPr>
        <p:spPr>
          <a:xfrm>
            <a:off x="2999885" y="4474922"/>
            <a:ext cx="2327881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SG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Canteen</a:t>
            </a:r>
          </a:p>
          <a:p>
            <a:pPr algn="ctr"/>
            <a:r>
              <a:rPr lang="en-SG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Supervisor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F86972B7-6009-40FC-A254-F1E0DF9281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FBB13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092" y="3786227"/>
            <a:ext cx="790038" cy="7900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991487D-50C4-43F7-B338-B577F0A74BFB}"/>
              </a:ext>
            </a:extLst>
          </p:cNvPr>
          <p:cNvSpPr txBox="1"/>
          <p:nvPr/>
        </p:nvSpPr>
        <p:spPr>
          <a:xfrm>
            <a:off x="6437518" y="4461573"/>
            <a:ext cx="28953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Senior</a:t>
            </a:r>
            <a:br>
              <a:rPr lang="en-SG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SG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Management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84A9BC3-3D60-4BF7-AF0E-3F8B93E0D725}"/>
              </a:ext>
            </a:extLst>
          </p:cNvPr>
          <p:cNvSpPr txBox="1"/>
          <p:nvPr/>
        </p:nvSpPr>
        <p:spPr>
          <a:xfrm>
            <a:off x="5460816" y="3581846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000" dirty="0">
                <a:latin typeface="Oswald" panose="00000500000000000000" pitchFamily="2" charset="0"/>
              </a:rPr>
              <a:t>SOLUTION </a:t>
            </a:r>
          </a:p>
          <a:p>
            <a:pPr algn="ctr"/>
            <a:r>
              <a:rPr lang="en-SG" sz="2000" dirty="0">
                <a:latin typeface="Oswald" panose="00000500000000000000" pitchFamily="2" charset="0"/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3377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5AE3214-4E9D-488E-9EE5-450E4679AC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20059C-3362-41D7-830C-151B8B22814D}"/>
              </a:ext>
            </a:extLst>
          </p:cNvPr>
          <p:cNvSpPr txBox="1"/>
          <p:nvPr/>
        </p:nvSpPr>
        <p:spPr>
          <a:xfrm flipH="1">
            <a:off x="392959" y="243068"/>
            <a:ext cx="10498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Oswald" panose="00000500000000000000" pitchFamily="2" charset="0"/>
              </a:rPr>
              <a:t>IT Solution Architecture</a:t>
            </a:r>
            <a:endParaRPr lang="en-SG" sz="2000" i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2F2E36F-52C2-452A-867F-FEF5CEE9FC3D}"/>
              </a:ext>
            </a:extLst>
          </p:cNvPr>
          <p:cNvCxnSpPr>
            <a:cxnSpLocks/>
          </p:cNvCxnSpPr>
          <p:nvPr/>
        </p:nvCxnSpPr>
        <p:spPr>
          <a:xfrm>
            <a:off x="392959" y="988831"/>
            <a:ext cx="45031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8" descr="Image result for smartphone icon png">
            <a:extLst>
              <a:ext uri="{FF2B5EF4-FFF2-40B4-BE49-F238E27FC236}">
                <a16:creationId xmlns="" xmlns:a16="http://schemas.microsoft.com/office/drawing/2014/main" id="{56D80760-6606-4FCE-B8CD-430F0AE8E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3" y="2731840"/>
            <a:ext cx="2439987" cy="24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Image result for computer icon png">
            <a:extLst>
              <a:ext uri="{FF2B5EF4-FFF2-40B4-BE49-F238E27FC236}">
                <a16:creationId xmlns="" xmlns:a16="http://schemas.microsoft.com/office/drawing/2014/main" id="{87E71378-DD64-43B8-BA4A-37E72194E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55" y="2408784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dustbin png icon">
            <a:extLst>
              <a:ext uri="{FF2B5EF4-FFF2-40B4-BE49-F238E27FC236}">
                <a16:creationId xmlns="" xmlns:a16="http://schemas.microsoft.com/office/drawing/2014/main" id="{0D075F83-49CD-4356-AB3D-46EA1B824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5"/>
          <a:stretch/>
        </p:blipFill>
        <p:spPr bwMode="auto">
          <a:xfrm>
            <a:off x="9130303" y="3079843"/>
            <a:ext cx="2791666" cy="214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Image result for food icon png">
            <a:extLst>
              <a:ext uri="{FF2B5EF4-FFF2-40B4-BE49-F238E27FC236}">
                <a16:creationId xmlns="" xmlns:a16="http://schemas.microsoft.com/office/drawing/2014/main" id="{9B01201A-4D6C-4ABB-B5AC-D2AA966C6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737" y="1750926"/>
            <a:ext cx="1085849" cy="108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dustbin png icon">
            <a:extLst>
              <a:ext uri="{FF2B5EF4-FFF2-40B4-BE49-F238E27FC236}">
                <a16:creationId xmlns="" xmlns:a16="http://schemas.microsoft.com/office/drawing/2014/main" id="{A9E8893A-B08C-4E13-AAFC-37F203FBB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48"/>
          <a:stretch/>
        </p:blipFill>
        <p:spPr bwMode="auto">
          <a:xfrm rot="552934">
            <a:off x="9116483" y="2538111"/>
            <a:ext cx="2791666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ED1FDDB-3C34-4E8F-8708-5B53BE04C2B6}"/>
              </a:ext>
            </a:extLst>
          </p:cNvPr>
          <p:cNvGrpSpPr/>
          <p:nvPr/>
        </p:nvGrpSpPr>
        <p:grpSpPr>
          <a:xfrm>
            <a:off x="6400800" y="5370656"/>
            <a:ext cx="3970116" cy="613459"/>
            <a:chOff x="6400800" y="5370656"/>
            <a:chExt cx="3970116" cy="61345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73003A95-1736-4B6A-BA94-421F2289A600}"/>
                </a:ext>
              </a:extLst>
            </p:cNvPr>
            <p:cNvCxnSpPr/>
            <p:nvPr/>
          </p:nvCxnSpPr>
          <p:spPr>
            <a:xfrm>
              <a:off x="10370916" y="5370656"/>
              <a:ext cx="0" cy="613459"/>
            </a:xfrm>
            <a:prstGeom prst="line">
              <a:avLst/>
            </a:prstGeom>
            <a:ln w="38100">
              <a:solidFill>
                <a:srgbClr val="CDCD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4FBFA22D-66A3-4149-99CF-5F7FD87FC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0800" y="5981733"/>
              <a:ext cx="3970116" cy="0"/>
            </a:xfrm>
            <a:prstGeom prst="line">
              <a:avLst/>
            </a:prstGeom>
            <a:ln w="38100">
              <a:solidFill>
                <a:srgbClr val="CDCD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4313470C-9FED-4E9F-968F-C20554C9306F}"/>
                </a:ext>
              </a:extLst>
            </p:cNvPr>
            <p:cNvCxnSpPr/>
            <p:nvPr/>
          </p:nvCxnSpPr>
          <p:spPr>
            <a:xfrm flipV="1">
              <a:off x="6400800" y="5370656"/>
              <a:ext cx="0" cy="611077"/>
            </a:xfrm>
            <a:prstGeom prst="straightConnector1">
              <a:avLst/>
            </a:prstGeom>
            <a:ln w="38100">
              <a:solidFill>
                <a:srgbClr val="CDCDC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1FDEEC27-F043-4633-90E5-2881EF41A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807579" y="5258642"/>
            <a:ext cx="4102964" cy="7498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304CFA4-04B4-4B32-9091-D0EAD88A9FCA}"/>
              </a:ext>
            </a:extLst>
          </p:cNvPr>
          <p:cNvSpPr txBox="1"/>
          <p:nvPr/>
        </p:nvSpPr>
        <p:spPr>
          <a:xfrm>
            <a:off x="6592843" y="5613593"/>
            <a:ext cx="358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entury Gothic" panose="020B0502020202020204" pitchFamily="34" charset="0"/>
              </a:rPr>
              <a:t>Weight of Food Wastage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D2ECCDD-6ED8-4546-A9CE-0E35129B72E2}"/>
              </a:ext>
            </a:extLst>
          </p:cNvPr>
          <p:cNvGrpSpPr/>
          <p:nvPr/>
        </p:nvGrpSpPr>
        <p:grpSpPr>
          <a:xfrm>
            <a:off x="2090151" y="1067488"/>
            <a:ext cx="3887670" cy="869790"/>
            <a:chOff x="2393789" y="1088406"/>
            <a:chExt cx="3887670" cy="869790"/>
          </a:xfrm>
        </p:grpSpPr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9AF497BC-64EA-4E3D-BDF1-6F9B46699E26}"/>
                </a:ext>
              </a:extLst>
            </p:cNvPr>
            <p:cNvSpPr/>
            <p:nvPr/>
          </p:nvSpPr>
          <p:spPr>
            <a:xfrm>
              <a:off x="2393789" y="1238264"/>
              <a:ext cx="250736" cy="25073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  <a:latin typeface="Bahnschrift SemiCondensed" panose="020B0502040204020203" pitchFamily="34" charset="0"/>
                </a:rPr>
                <a:t>1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7821677A-9D44-43BF-8AD6-F6F42D267E99}"/>
                </a:ext>
              </a:extLst>
            </p:cNvPr>
            <p:cNvSpPr/>
            <p:nvPr/>
          </p:nvSpPr>
          <p:spPr>
            <a:xfrm>
              <a:off x="2393789" y="1608384"/>
              <a:ext cx="250736" cy="25073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  <a:latin typeface="Bahnschrift SemiCondensed" panose="020B0502040204020203" pitchFamily="34" charset="0"/>
                </a:rPr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175807B1-6966-4625-9331-DDB12B3E8CD8}"/>
                </a:ext>
              </a:extLst>
            </p:cNvPr>
            <p:cNvSpPr txBox="1"/>
            <p:nvPr/>
          </p:nvSpPr>
          <p:spPr>
            <a:xfrm>
              <a:off x="2695430" y="1088406"/>
              <a:ext cx="3586029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Food Feedback Form</a:t>
              </a:r>
            </a:p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Food Choice Voting System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7CA1D681-7CED-4050-8674-716EEE05389C}"/>
              </a:ext>
            </a:extLst>
          </p:cNvPr>
          <p:cNvGrpSpPr/>
          <p:nvPr/>
        </p:nvGrpSpPr>
        <p:grpSpPr>
          <a:xfrm>
            <a:off x="2215519" y="5945472"/>
            <a:ext cx="3887670" cy="869790"/>
            <a:chOff x="2393789" y="5945472"/>
            <a:chExt cx="3887670" cy="869790"/>
          </a:xfrm>
        </p:grpSpPr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65FE2D16-D90C-4207-910D-305FC0A3AA95}"/>
                </a:ext>
              </a:extLst>
            </p:cNvPr>
            <p:cNvSpPr/>
            <p:nvPr/>
          </p:nvSpPr>
          <p:spPr>
            <a:xfrm>
              <a:off x="2393789" y="6095330"/>
              <a:ext cx="250736" cy="25073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  <a:latin typeface="Bahnschrift SemiCondensed" panose="020B0502040204020203" pitchFamily="34" charset="0"/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D53A7A7B-9BEE-4434-9BBA-751F4B48ABE1}"/>
                </a:ext>
              </a:extLst>
            </p:cNvPr>
            <p:cNvSpPr/>
            <p:nvPr/>
          </p:nvSpPr>
          <p:spPr>
            <a:xfrm>
              <a:off x="2393789" y="6465450"/>
              <a:ext cx="250736" cy="25073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  <a:latin typeface="Bahnschrift SemiCondensed" panose="020B0502040204020203" pitchFamily="34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206594E1-7683-4A35-9474-26492D1F6E99}"/>
                </a:ext>
              </a:extLst>
            </p:cNvPr>
            <p:cNvSpPr txBox="1"/>
            <p:nvPr/>
          </p:nvSpPr>
          <p:spPr>
            <a:xfrm>
              <a:off x="2695430" y="5945472"/>
              <a:ext cx="3586029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Food Choice Preferences</a:t>
              </a:r>
            </a:p>
            <a:p>
              <a:pPr>
                <a:lnSpc>
                  <a:spcPct val="150000"/>
                </a:lnSpc>
              </a:pPr>
              <a:r>
                <a:rPr lang="en-SG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Food Satisfaction Feedback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B380DC78-AA81-4389-9B81-EE807AB77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691682" y="1970544"/>
            <a:ext cx="4102964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2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125 -7.40741E-7 C 0.18099 -7.40741E-7 0.25 0.06898 0.25 0.125 L 0.25 0.2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5AE3214-4E9D-488E-9EE5-450E4679AC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AB252A5-EFF8-4F18-9B4E-F5C0989BFABF}"/>
              </a:ext>
            </a:extLst>
          </p:cNvPr>
          <p:cNvSpPr/>
          <p:nvPr/>
        </p:nvSpPr>
        <p:spPr>
          <a:xfrm>
            <a:off x="346878" y="1153677"/>
            <a:ext cx="2592068" cy="972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endParaRPr lang="en-SG" sz="2800">
              <a:solidFill>
                <a:schemeClr val="tx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E92AF97-990F-4937-81B4-A3B05690ADDF}"/>
              </a:ext>
            </a:extLst>
          </p:cNvPr>
          <p:cNvSpPr txBox="1"/>
          <p:nvPr/>
        </p:nvSpPr>
        <p:spPr>
          <a:xfrm>
            <a:off x="392960" y="1162623"/>
            <a:ext cx="2510662" cy="954107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Oswald" panose="00000500000000000000" pitchFamily="2" charset="0"/>
              </a:rPr>
              <a:t>FOOD DEMAND PREDICTION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02F6D11-3796-4F7B-9F24-E2BAE01A5136}"/>
              </a:ext>
            </a:extLst>
          </p:cNvPr>
          <p:cNvSpPr/>
          <p:nvPr/>
        </p:nvSpPr>
        <p:spPr>
          <a:xfrm>
            <a:off x="3361186" y="1162623"/>
            <a:ext cx="2592068" cy="972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endParaRPr lang="en-SG" sz="2800">
              <a:solidFill>
                <a:schemeClr val="tx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61BD3CB-292B-49BC-96BD-D3AAC274BABB}"/>
              </a:ext>
            </a:extLst>
          </p:cNvPr>
          <p:cNvSpPr/>
          <p:nvPr/>
        </p:nvSpPr>
        <p:spPr>
          <a:xfrm>
            <a:off x="6375494" y="1162623"/>
            <a:ext cx="2592068" cy="972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endParaRPr lang="en-SG" sz="2800">
              <a:solidFill>
                <a:schemeClr val="tx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EDC8B35-A8DA-4072-909D-A0E6857FC001}"/>
              </a:ext>
            </a:extLst>
          </p:cNvPr>
          <p:cNvSpPr/>
          <p:nvPr/>
        </p:nvSpPr>
        <p:spPr>
          <a:xfrm>
            <a:off x="9389803" y="1162623"/>
            <a:ext cx="2592068" cy="972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endParaRPr lang="en-SG" sz="2800">
              <a:solidFill>
                <a:schemeClr val="tx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20059C-3362-41D7-830C-151B8B22814D}"/>
              </a:ext>
            </a:extLst>
          </p:cNvPr>
          <p:cNvSpPr txBox="1"/>
          <p:nvPr/>
        </p:nvSpPr>
        <p:spPr>
          <a:xfrm flipH="1">
            <a:off x="392959" y="216435"/>
            <a:ext cx="10498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Oswald" panose="00000500000000000000" pitchFamily="2" charset="0"/>
              </a:rPr>
              <a:t>FEATURES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2F2E36F-52C2-452A-867F-FEF5CEE9FC3D}"/>
              </a:ext>
            </a:extLst>
          </p:cNvPr>
          <p:cNvCxnSpPr>
            <a:cxnSpLocks/>
          </p:cNvCxnSpPr>
          <p:nvPr/>
        </p:nvCxnSpPr>
        <p:spPr>
          <a:xfrm>
            <a:off x="392959" y="889399"/>
            <a:ext cx="200932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516D336-3443-47E1-AF27-707BA4379683}"/>
              </a:ext>
            </a:extLst>
          </p:cNvPr>
          <p:cNvSpPr txBox="1"/>
          <p:nvPr/>
        </p:nvSpPr>
        <p:spPr>
          <a:xfrm>
            <a:off x="3391420" y="1373678"/>
            <a:ext cx="2592068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Oswald" panose="00000500000000000000" pitchFamily="2" charset="0"/>
              </a:rPr>
              <a:t>USER PROFILING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C178680-55E5-401A-8F4F-4B759D3BADA0}"/>
              </a:ext>
            </a:extLst>
          </p:cNvPr>
          <p:cNvSpPr txBox="1"/>
          <p:nvPr/>
        </p:nvSpPr>
        <p:spPr>
          <a:xfrm>
            <a:off x="9422867" y="1387013"/>
            <a:ext cx="2543506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Oswald" panose="00000500000000000000" pitchFamily="2" charset="0"/>
              </a:rPr>
              <a:t>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589D2B6-E0CA-4B35-BF14-83ED9052D3D7}"/>
              </a:ext>
            </a:extLst>
          </p:cNvPr>
          <p:cNvSpPr txBox="1"/>
          <p:nvPr/>
        </p:nvSpPr>
        <p:spPr>
          <a:xfrm>
            <a:off x="6381285" y="1387013"/>
            <a:ext cx="2592069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Oswald" panose="00000500000000000000" pitchFamily="2" charset="0"/>
              </a:rPr>
              <a:t>FEEDBACK</a:t>
            </a:r>
          </a:p>
        </p:txBody>
      </p:sp>
      <p:sp>
        <p:nvSpPr>
          <p:cNvPr id="26" name="Rectangle: Rounded Corners 9">
            <a:extLst>
              <a:ext uri="{FF2B5EF4-FFF2-40B4-BE49-F238E27FC236}">
                <a16:creationId xmlns="" xmlns:a16="http://schemas.microsoft.com/office/drawing/2014/main" id="{3AE51EFA-E583-471A-B6FE-8498A3F01B52}"/>
              </a:ext>
            </a:extLst>
          </p:cNvPr>
          <p:cNvSpPr/>
          <p:nvPr/>
        </p:nvSpPr>
        <p:spPr>
          <a:xfrm>
            <a:off x="346465" y="2399502"/>
            <a:ext cx="2592481" cy="39769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b="1" i="1" dirty="0">
                <a:solidFill>
                  <a:schemeClr val="tx1"/>
                </a:solidFill>
                <a:latin typeface="Century Gothic" panose="020B0502020202020204" pitchFamily="34" charset="0"/>
              </a:rPr>
              <a:t>Time Series Prediction</a:t>
            </a:r>
          </a:p>
          <a:p>
            <a:pPr>
              <a:lnSpc>
                <a:spcPct val="150000"/>
              </a:lnSpc>
            </a:pPr>
            <a:endParaRPr lang="en-SG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SG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</a:rPr>
              <a:t>How much to order?</a:t>
            </a:r>
          </a:p>
          <a:p>
            <a:endParaRPr lang="en-SG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</a:rPr>
              <a:t>How much to cook?</a:t>
            </a:r>
          </a:p>
        </p:txBody>
      </p:sp>
      <p:sp>
        <p:nvSpPr>
          <p:cNvPr id="27" name="Rectangle: Rounded Corners 9">
            <a:extLst>
              <a:ext uri="{FF2B5EF4-FFF2-40B4-BE49-F238E27FC236}">
                <a16:creationId xmlns="" xmlns:a16="http://schemas.microsoft.com/office/drawing/2014/main" id="{BFA85896-ADFF-4BBF-8326-4D489A44A95E}"/>
              </a:ext>
            </a:extLst>
          </p:cNvPr>
          <p:cNvSpPr/>
          <p:nvPr/>
        </p:nvSpPr>
        <p:spPr>
          <a:xfrm>
            <a:off x="6375494" y="2407847"/>
            <a:ext cx="2560455" cy="39769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b="1" i="1" dirty="0">
                <a:solidFill>
                  <a:schemeClr val="tx1"/>
                </a:solidFill>
                <a:latin typeface="Century Gothic" panose="020B0502020202020204" pitchFamily="34" charset="0"/>
              </a:rPr>
              <a:t>Market Basket </a:t>
            </a:r>
            <a:r>
              <a:rPr lang="en-SG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Analysis |</a:t>
            </a:r>
            <a:endParaRPr lang="en-SG" b="1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SG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SG" b="1" i="1" dirty="0">
                <a:solidFill>
                  <a:schemeClr val="tx1"/>
                </a:solidFill>
                <a:latin typeface="Century Gothic" panose="020B0502020202020204" pitchFamily="34" charset="0"/>
              </a:rPr>
              <a:t>Linear Regression</a:t>
            </a:r>
          </a:p>
          <a:p>
            <a:pPr>
              <a:lnSpc>
                <a:spcPct val="150000"/>
              </a:lnSpc>
            </a:pPr>
            <a:endParaRPr lang="en-SG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</a:rPr>
              <a:t>What are the problematic food items?</a:t>
            </a:r>
          </a:p>
          <a:p>
            <a:endParaRPr lang="en-SG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</a:rPr>
              <a:t>Identify Groupings</a:t>
            </a:r>
          </a:p>
        </p:txBody>
      </p:sp>
      <p:sp>
        <p:nvSpPr>
          <p:cNvPr id="28" name="Rectangle: Rounded Corners 9">
            <a:extLst>
              <a:ext uri="{FF2B5EF4-FFF2-40B4-BE49-F238E27FC236}">
                <a16:creationId xmlns="" xmlns:a16="http://schemas.microsoft.com/office/drawing/2014/main" id="{C157B450-8916-4D30-ACCC-161351DAADEC}"/>
              </a:ext>
            </a:extLst>
          </p:cNvPr>
          <p:cNvSpPr/>
          <p:nvPr/>
        </p:nvSpPr>
        <p:spPr>
          <a:xfrm>
            <a:off x="3336245" y="2407847"/>
            <a:ext cx="2617009" cy="39769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b="1" i="1" dirty="0">
                <a:solidFill>
                  <a:schemeClr val="tx1"/>
                </a:solidFill>
                <a:latin typeface="Century Gothic" panose="020B0502020202020204" pitchFamily="34" charset="0"/>
              </a:rPr>
              <a:t>K-Nearest Neighbours Clustering</a:t>
            </a:r>
          </a:p>
          <a:p>
            <a:endParaRPr lang="en-SG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</a:rPr>
              <a:t>What to </a:t>
            </a:r>
            <a:r>
              <a:rPr lang="en-SG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cook?</a:t>
            </a:r>
            <a:endParaRPr lang="en-SG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Rectangle: Rounded Corners 9">
            <a:extLst>
              <a:ext uri="{FF2B5EF4-FFF2-40B4-BE49-F238E27FC236}">
                <a16:creationId xmlns="" xmlns:a16="http://schemas.microsoft.com/office/drawing/2014/main" id="{591C8AF7-CFF7-4691-BC5C-2D39AA108294}"/>
              </a:ext>
            </a:extLst>
          </p:cNvPr>
          <p:cNvSpPr/>
          <p:nvPr/>
        </p:nvSpPr>
        <p:spPr>
          <a:xfrm>
            <a:off x="9374304" y="2424535"/>
            <a:ext cx="2592069" cy="3960223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b="1" i="1" dirty="0">
                <a:solidFill>
                  <a:schemeClr val="tx1"/>
                </a:solidFill>
                <a:latin typeface="Century Gothic" panose="020B0502020202020204" pitchFamily="34" charset="0"/>
              </a:rPr>
              <a:t>Visualization of Food Wastage</a:t>
            </a:r>
          </a:p>
          <a:p>
            <a:endParaRPr lang="en-SG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n-SG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</a:rPr>
              <a:t>Where is the problem?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SG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</a:rPr>
              <a:t>Where are my learning avenues?</a:t>
            </a:r>
          </a:p>
        </p:txBody>
      </p:sp>
    </p:spTree>
    <p:extLst>
      <p:ext uri="{BB962C8B-B14F-4D97-AF65-F5344CB8AC3E}">
        <p14:creationId xmlns:p14="http://schemas.microsoft.com/office/powerpoint/2010/main" val="123426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C6A740C-D225-4D10-8F2E-30FDFE22D386}"/>
              </a:ext>
            </a:extLst>
          </p:cNvPr>
          <p:cNvSpPr txBox="1"/>
          <p:nvPr/>
        </p:nvSpPr>
        <p:spPr>
          <a:xfrm>
            <a:off x="5677892" y="5735799"/>
            <a:ext cx="6620788" cy="92333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5400" dirty="0">
                <a:latin typeface="Bahnschrift SemiCondensed" panose="020B0502040204020203" pitchFamily="34" charset="0"/>
              </a:rPr>
              <a:t>ADDITIONAL BENEFITS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0B2A065E-68B8-4522-BCF6-5BAB21F7FC39}"/>
              </a:ext>
            </a:extLst>
          </p:cNvPr>
          <p:cNvSpPr/>
          <p:nvPr/>
        </p:nvSpPr>
        <p:spPr>
          <a:xfrm>
            <a:off x="563880" y="944880"/>
            <a:ext cx="3124200" cy="449580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CCE0A4D5-1F52-4698-B632-2A56DF49BBC6}"/>
              </a:ext>
            </a:extLst>
          </p:cNvPr>
          <p:cNvSpPr/>
          <p:nvPr/>
        </p:nvSpPr>
        <p:spPr>
          <a:xfrm>
            <a:off x="4533900" y="1011399"/>
            <a:ext cx="3124200" cy="449580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3C0C35E5-A220-4A8D-894D-8F826BB07859}"/>
              </a:ext>
            </a:extLst>
          </p:cNvPr>
          <p:cNvSpPr/>
          <p:nvPr/>
        </p:nvSpPr>
        <p:spPr>
          <a:xfrm>
            <a:off x="8503920" y="1011399"/>
            <a:ext cx="3124200" cy="449580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7489A4A-4201-4DA9-B35D-ECF3466BD27A}"/>
              </a:ext>
            </a:extLst>
          </p:cNvPr>
          <p:cNvSpPr/>
          <p:nvPr/>
        </p:nvSpPr>
        <p:spPr>
          <a:xfrm>
            <a:off x="1668780" y="48768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4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4ADC3805-773D-4635-A50C-053753B74DE2}"/>
              </a:ext>
            </a:extLst>
          </p:cNvPr>
          <p:cNvSpPr/>
          <p:nvPr/>
        </p:nvSpPr>
        <p:spPr>
          <a:xfrm>
            <a:off x="5638800" y="554199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4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66978A48-4CFF-4E43-A651-F08512AC2392}"/>
              </a:ext>
            </a:extLst>
          </p:cNvPr>
          <p:cNvSpPr/>
          <p:nvPr/>
        </p:nvSpPr>
        <p:spPr>
          <a:xfrm>
            <a:off x="9608820" y="554199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4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2C18D7D-5442-4068-9B8C-914BA01E3474}"/>
              </a:ext>
            </a:extLst>
          </p:cNvPr>
          <p:cNvSpPr txBox="1"/>
          <p:nvPr/>
        </p:nvSpPr>
        <p:spPr>
          <a:xfrm flipH="1">
            <a:off x="662940" y="1866900"/>
            <a:ext cx="2926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222222"/>
                </a:solidFill>
                <a:latin typeface="Century Gothic" panose="020B0502020202020204" pitchFamily="34" charset="0"/>
              </a:rPr>
              <a:t>Raise awareness of food wastage among Servicemen and Servicewomen</a:t>
            </a:r>
            <a:endParaRPr lang="en-SG" sz="2400" dirty="0"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56B633D-B97B-454F-99EB-38A84664A6F6}"/>
              </a:ext>
            </a:extLst>
          </p:cNvPr>
          <p:cNvSpPr txBox="1"/>
          <p:nvPr/>
        </p:nvSpPr>
        <p:spPr>
          <a:xfrm flipH="1">
            <a:off x="4632960" y="1866900"/>
            <a:ext cx="2926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22222"/>
                </a:solidFill>
                <a:latin typeface="Century Gothic" panose="020B0502020202020204" pitchFamily="34" charset="0"/>
              </a:rPr>
              <a:t>Tastier food increases morale, care for soldiers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01C9244-7004-4A0B-8010-95CC2B6C04EE}"/>
              </a:ext>
            </a:extLst>
          </p:cNvPr>
          <p:cNvSpPr txBox="1"/>
          <p:nvPr/>
        </p:nvSpPr>
        <p:spPr>
          <a:xfrm flipH="1">
            <a:off x="8602980" y="1864839"/>
            <a:ext cx="2926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22222"/>
                </a:solidFill>
                <a:latin typeface="Century Gothic" panose="020B0502020202020204" pitchFamily="34" charset="0"/>
              </a:rPr>
              <a:t>Accountability for organization</a:t>
            </a:r>
          </a:p>
        </p:txBody>
      </p:sp>
    </p:spTree>
    <p:extLst>
      <p:ext uri="{BB962C8B-B14F-4D97-AF65-F5344CB8AC3E}">
        <p14:creationId xmlns:p14="http://schemas.microsoft.com/office/powerpoint/2010/main" val="8938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273</Words>
  <Application>Microsoft Office PowerPoint</Application>
  <PresentationFormat>Custom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Century Gothic</vt:lpstr>
      <vt:lpstr>Wingdings</vt:lpstr>
      <vt:lpstr>Calibri</vt:lpstr>
      <vt:lpstr>Calibri Light</vt:lpstr>
      <vt:lpstr>Oswald</vt:lpstr>
      <vt:lpstr>Bahnschrift SemiCondensed</vt:lpstr>
      <vt:lpstr>Bahnschrift SemiBold</vt:lpstr>
      <vt:lpstr>Raleway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Jia Min</dc:creator>
  <cp:lastModifiedBy>Josh Lim</cp:lastModifiedBy>
  <cp:revision>38</cp:revision>
  <dcterms:created xsi:type="dcterms:W3CDTF">2019-07-14T09:24:32Z</dcterms:created>
  <dcterms:modified xsi:type="dcterms:W3CDTF">2019-07-15T15:27:01Z</dcterms:modified>
</cp:coreProperties>
</file>